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58" r:id="rId3"/>
    <p:sldId id="257" r:id="rId4"/>
    <p:sldId id="260" r:id="rId5"/>
    <p:sldId id="259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7" autoAdjust="0"/>
  </p:normalViewPr>
  <p:slideViewPr>
    <p:cSldViewPr>
      <p:cViewPr>
        <p:scale>
          <a:sx n="94" d="100"/>
          <a:sy n="94" d="100"/>
        </p:scale>
        <p:origin x="-88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8FDBE1B-9C1E-44B6-A436-097CEA7BAA20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09A6C3A-F15D-49BC-8149-A1B2DCC26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839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717EE0-FB91-4F35-9CC2-863EA68A602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EA959A-9290-4457-B284-9C77E3BF0C5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15ADD3-69EF-4B62-A753-3ED0CBBEAEF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B0E47B-3780-4F22-A56D-F02906821C0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17559E-EAA3-48DC-9849-0A71EABE443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66B2FF-3EFA-4A44-9819-2E0CC02268F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307BDE-2F8F-4D4C-89A1-AB83E3F84E1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F45147-E76C-4984-A51F-91612598BF6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E5073A-BE9B-43D2-9305-6CA18327BD7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F6CCFE-CD4B-4DD2-988E-A51831166D0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A8BAC-C10D-42C1-B529-F6E97090D7CC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49844F-E27E-463C-A4CE-E52610C91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5F97-D401-4D60-9268-EDDA27025BE3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AA277-FC57-4645-840C-A388BD8F5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A86D8-EA17-437A-BB52-7C12114E87FB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DC12C-7C18-4621-BB8A-EA10DC60D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44E2F-5A47-45D4-9BA6-69D9D644A20C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B5D12-2395-4BD7-B9AB-CFE59DC05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D393E-9287-4099-8B7F-14B156307306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DE8EF-ECA8-4636-A7A3-1F47A7F9B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0095B-1F88-4559-A247-FC08DD489852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600C8-1832-4828-9FFE-B6C776673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C2F9-4116-48C8-8E88-A97FB6BDEE76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47823-ADD7-4442-BBAF-E6D8DC29F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12CF1-979F-4EAB-A0F1-F8BDB5162C60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DC51F-0082-4132-84BC-8892A2C8F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2D692-26BC-4E9C-89A8-7E9AD6024ECB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F758A-639B-4ECA-8176-F45FE061E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650D9-6CFE-4D55-AA5C-39739160829F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EF797-827B-42D6-AD51-FCE678DA6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B58C-E29F-4E5B-A218-0EDE311F18E7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EEE05-7999-4B4B-8693-C772C7C90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BDED0CB-ED5D-4B6F-AE90-3FDFF2BE9EC4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278205A-2A91-4A50-994C-F7B7709FB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5" r:id="rId2"/>
    <p:sldLayoutId id="2147483733" r:id="rId3"/>
    <p:sldLayoutId id="2147483726" r:id="rId4"/>
    <p:sldLayoutId id="2147483727" r:id="rId5"/>
    <p:sldLayoutId id="2147483728" r:id="rId6"/>
    <p:sldLayoutId id="2147483729" r:id="rId7"/>
    <p:sldLayoutId id="2147483734" r:id="rId8"/>
    <p:sldLayoutId id="2147483735" r:id="rId9"/>
    <p:sldLayoutId id="2147483730" r:id="rId10"/>
    <p:sldLayoutId id="2147483731" r:id="rId11"/>
  </p:sldLayoutIdLst>
  <p:transition spd="slow">
    <p:fade thruBlk="1"/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caroltownend.blogspot.com/2010/09/new-german-edition.html" TargetMode="External"/><Relationship Id="rId3" Type="http://schemas.openxmlformats.org/officeDocument/2006/relationships/hyperlink" Target="http://www.everyculture.com/Sa-Th/Switzerland.html" TargetMode="External"/><Relationship Id="rId7" Type="http://schemas.openxmlformats.org/officeDocument/2006/relationships/hyperlink" Target="http://www.guardian.co.uk/world/2011/mar/16/germans-sensitive-names-children-tease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oop.co.nz/stories/WO1104/s00428/expert-urges-austria-to-promote-cultural" TargetMode="External"/><Relationship Id="rId5" Type="http://schemas.openxmlformats.org/officeDocument/2006/relationships/hyperlink" Target="http://www.andrews.edu/~tidewell/bsad560/NonVerbal.html" TargetMode="External"/><Relationship Id="rId4" Type="http://schemas.openxmlformats.org/officeDocument/2006/relationships/hyperlink" Target="http://www.pespmc1.vub.ac.be./BelgCul2.html" TargetMode="External"/><Relationship Id="rId9" Type="http://schemas.openxmlformats.org/officeDocument/2006/relationships/hyperlink" Target="http://bobbyobama.wordpress.com/2010/12/17/5-non-verbal-communication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ubtitle 2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6400800" cy="838200"/>
          </a:xfrm>
        </p:spPr>
        <p:txBody>
          <a:bodyPr/>
          <a:lstStyle/>
          <a:p>
            <a:r>
              <a:rPr lang="en-US" smtClean="0"/>
              <a:t>By: Chelsea Gobourne</a:t>
            </a:r>
          </a:p>
        </p:txBody>
      </p:sp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533400" y="1295400"/>
            <a:ext cx="8153400" cy="2286000"/>
          </a:xfrm>
        </p:spPr>
        <p:txBody>
          <a:bodyPr/>
          <a:lstStyle/>
          <a:p>
            <a:r>
              <a:rPr smtClean="0"/>
              <a:t>Culture Diversity in German Speaking Countries</a:t>
            </a:r>
            <a:br>
              <a:rPr smtClean="0"/>
            </a:br>
            <a:endParaRPr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66800" y="3048000"/>
            <a:ext cx="7086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Perpetua" pitchFamily="18" charset="0"/>
              </a:rPr>
              <a:t/>
            </a:r>
            <a:br>
              <a:rPr lang="en-US" sz="3600">
                <a:latin typeface="Perpetua" pitchFamily="18" charset="0"/>
              </a:rPr>
            </a:br>
            <a:r>
              <a:rPr lang="en-US" sz="3600">
                <a:latin typeface="Perpetua" pitchFamily="18" charset="0"/>
              </a:rPr>
              <a:t>“Verbal and non-verbal communications”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686800" cy="5029200"/>
          </a:xfrm>
        </p:spPr>
        <p:txBody>
          <a:bodyPr/>
          <a:lstStyle/>
          <a:p>
            <a:r>
              <a:rPr lang="en-US" smtClean="0">
                <a:hlinkClick r:id="rId3"/>
              </a:rPr>
              <a:t>http://www.everyculture.com/Sa-Th/Switzerland.html</a:t>
            </a:r>
            <a:endParaRPr lang="en-US" smtClean="0"/>
          </a:p>
          <a:p>
            <a:r>
              <a:rPr lang="en-US" smtClean="0">
                <a:hlinkClick r:id="rId4"/>
              </a:rPr>
              <a:t>http://www.pespmc1.vub.ac.be./BelgCul2.html</a:t>
            </a:r>
            <a:endParaRPr lang="en-US" smtClean="0"/>
          </a:p>
          <a:p>
            <a:r>
              <a:rPr lang="en-US" smtClean="0">
                <a:hlinkClick r:id="rId5"/>
              </a:rPr>
              <a:t>http://www.andrews.edu/~tidewell/bsad560/NonVerbal.html</a:t>
            </a:r>
            <a:endParaRPr lang="en-US" smtClean="0"/>
          </a:p>
          <a:p>
            <a:r>
              <a:rPr lang="en-US" smtClean="0">
                <a:hlinkClick r:id="rId6"/>
              </a:rPr>
              <a:t>http://www.scoop.co.nz/stories/WO1104/s00428/expert-urges-austria-to-promote-cultural</a:t>
            </a:r>
            <a:r>
              <a:rPr lang="en-US" smtClean="0"/>
              <a:t>...</a:t>
            </a:r>
          </a:p>
          <a:p>
            <a:r>
              <a:rPr lang="en-US" u="sng" smtClean="0">
                <a:hlinkClick r:id="rId7"/>
              </a:rPr>
              <a:t>http://www.guardian.co.uk/world/2011/mar/16/germans-sensitive-names-children-teased</a:t>
            </a:r>
            <a:endParaRPr lang="en-US" smtClean="0"/>
          </a:p>
          <a:p>
            <a:r>
              <a:rPr lang="en-US" u="sng" smtClean="0">
                <a:hlinkClick r:id="rId8"/>
              </a:rPr>
              <a:t>http://caroltownend.blogspot.com/2010/09/new-german-edition.html</a:t>
            </a:r>
            <a:endParaRPr lang="en-US" smtClean="0"/>
          </a:p>
          <a:p>
            <a:r>
              <a:rPr lang="en-US" u="sng" smtClean="0">
                <a:hlinkClick r:id="rId9"/>
              </a:rPr>
              <a:t>http://bobbyobama.wordpress.com/2010/12/17/5-non-verbal-communication/</a:t>
            </a:r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2772" name="Content Placeholder 2"/>
          <p:cNvSpPr>
            <a:spLocks/>
          </p:cNvSpPr>
          <p:nvPr/>
        </p:nvSpPr>
        <p:spPr bwMode="auto">
          <a:xfrm>
            <a:off x="228600" y="13716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>
                <a:latin typeface="Perpetua" pitchFamily="18" charset="0"/>
                <a:hlinkClick r:id="rId3"/>
              </a:rPr>
              <a:t>http://www.everyculture.com/Sa-Th/Switzerland.html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>
                <a:latin typeface="Perpetua" pitchFamily="18" charset="0"/>
                <a:hlinkClick r:id="rId4"/>
              </a:rPr>
              <a:t>http://www.pespmc1.vub.ac.be./BelgCul2.html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>
                <a:latin typeface="Perpetua" pitchFamily="18" charset="0"/>
                <a:hlinkClick r:id="rId5"/>
              </a:rPr>
              <a:t>http://www.andrews.edu/~tidewell/bsad560/NonVerbal.html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>
                <a:latin typeface="Perpetua" pitchFamily="18" charset="0"/>
                <a:hlinkClick r:id="rId6"/>
              </a:rPr>
              <a:t>http://www.scoop.co.nz/stories/WO1104/s00428/expert-urges-austria-to-promote-cultural</a:t>
            </a:r>
            <a:r>
              <a:rPr lang="en-US" sz="2600">
                <a:latin typeface="Perpetua" pitchFamily="18" charset="0"/>
              </a:rPr>
              <a:t>...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 u="sng">
                <a:latin typeface="Perpetua" pitchFamily="18" charset="0"/>
                <a:hlinkClick r:id="rId7"/>
              </a:rPr>
              <a:t>http://www.guardian.co.uk/world/2011/mar/16/germans-sensitive-names-children-teased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 u="sng">
                <a:latin typeface="Perpetua" pitchFamily="18" charset="0"/>
                <a:hlinkClick r:id="rId8"/>
              </a:rPr>
              <a:t>http://caroltownend.blogspot.com/2010/09/new-german-edition.html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US" sz="2600" u="sng">
                <a:latin typeface="Perpetua" pitchFamily="18" charset="0"/>
                <a:hlinkClick r:id="rId9"/>
              </a:rPr>
              <a:t>http://bobbyobama.wordpress.com/2010/12/17/5-non-verbal-communication/</a:t>
            </a: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US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US" sz="2600">
              <a:latin typeface="Perpetua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http://www.blogwiese.ch/archives/1383</a:t>
            </a:r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5541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000" dirty="0" smtClean="0"/>
              <a:t>Germany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Gestures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382000" cy="4572000"/>
          </a:xfrm>
        </p:spPr>
        <p:txBody>
          <a:bodyPr/>
          <a:lstStyle/>
          <a:p>
            <a:r>
              <a:rPr lang="en-US" sz="2000" smtClean="0"/>
              <a:t>When you are pointing at an object you use you </a:t>
            </a:r>
            <a:r>
              <a:rPr lang="en-US" sz="2000" u="sng" smtClean="0"/>
              <a:t>little finger.</a:t>
            </a:r>
          </a:p>
          <a:p>
            <a:r>
              <a:rPr lang="en-US" sz="2000" smtClean="0"/>
              <a:t>As a child when counting the </a:t>
            </a:r>
            <a:r>
              <a:rPr lang="en-US" sz="2000" u="sng" smtClean="0"/>
              <a:t>thumb</a:t>
            </a:r>
            <a:r>
              <a:rPr lang="en-US" sz="2000" smtClean="0"/>
              <a:t> is considered to be the number one.</a:t>
            </a:r>
          </a:p>
          <a:p>
            <a:r>
              <a:rPr lang="en-US" sz="2000" smtClean="0"/>
              <a:t>In public there is little to no touching people. (Like America)</a:t>
            </a:r>
          </a:p>
          <a:p>
            <a:r>
              <a:rPr lang="en-US" sz="2000" smtClean="0"/>
              <a:t>To greet someone Germans either give each other a kiss on the left and right cheek or give a firm handshake. </a:t>
            </a:r>
          </a:p>
          <a:p>
            <a:r>
              <a:rPr lang="en-US" sz="2000" smtClean="0"/>
              <a:t>Vocal qualities (volume, pitch, or tone) show authority if someone is </a:t>
            </a:r>
            <a:r>
              <a:rPr lang="en-US" sz="2000" u="sng" smtClean="0"/>
              <a:t>loud</a:t>
            </a:r>
            <a:r>
              <a:rPr lang="en-US" sz="2000" smtClean="0"/>
              <a:t>.</a:t>
            </a:r>
            <a:endParaRPr lang="en-US" sz="2000" u="sng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C:\Users\Beautiful\Desktop\sign langu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81000"/>
            <a:ext cx="4724400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2493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000" dirty="0" smtClean="0"/>
              <a:t>Austria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Promote Diversity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828800"/>
            <a:ext cx="8686800" cy="4800600"/>
          </a:xfrm>
        </p:spPr>
        <p:txBody>
          <a:bodyPr/>
          <a:lstStyle/>
          <a:p>
            <a:r>
              <a:rPr lang="en-US" sz="2000" smtClean="0"/>
              <a:t>The U.N wants the Austrian Government to take the ways of life for minority groups into consideration.</a:t>
            </a:r>
          </a:p>
          <a:p>
            <a:r>
              <a:rPr lang="en-US" sz="2000" smtClean="0"/>
              <a:t>The U.N feels that the best way for Austria to mainstream cultural diversity and heritage is to incorporate minority cultures and histories in the school system. </a:t>
            </a:r>
          </a:p>
          <a:p>
            <a:r>
              <a:rPr lang="en-US" sz="2000" smtClean="0"/>
              <a:t>The Romani language (spoken in Central and Eastern Europe) has been incorporated in some schools (way of promoting diversity).</a:t>
            </a:r>
          </a:p>
          <a:p>
            <a:r>
              <a:rPr lang="en-US" sz="2000" smtClean="0"/>
              <a:t>Bilingual education is rare in Austria. For students to be taught these languages depends solely on their teacher(s).</a:t>
            </a:r>
          </a:p>
          <a:p>
            <a:r>
              <a:rPr lang="en-US" sz="2000" smtClean="0"/>
              <a:t>Cultural identity or rights aren’t a main focus for German countries such as Austria. Culture/heritage is mostly taught in America. </a:t>
            </a:r>
          </a:p>
          <a:p>
            <a:endParaRPr lang="en-US" sz="200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81000"/>
            <a:ext cx="4221163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000" dirty="0" smtClean="0"/>
              <a:t>Switzerland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Language &amp; Literature</a:t>
            </a:r>
            <a:endParaRPr lang="en-US" dirty="0"/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sz="2000" smtClean="0"/>
              <a:t>Swiss German dialects represent high social prestige among Swiss Germans (Regardless of education level or social class, Swiss Germans are considered to be different from Germans).</a:t>
            </a:r>
          </a:p>
          <a:p>
            <a:r>
              <a:rPr lang="en-US" sz="2000" smtClean="0"/>
              <a:t>The Italian region is bilingual, French is spoken. </a:t>
            </a:r>
          </a:p>
          <a:p>
            <a:r>
              <a:rPr lang="en-US" sz="2000" smtClean="0"/>
              <a:t>In German literature there is an absence of fatalism.</a:t>
            </a:r>
          </a:p>
          <a:p>
            <a:r>
              <a:rPr lang="en-US" sz="2000" smtClean="0"/>
              <a:t>Literature is based off of exploration and observation in the lives of humans on a daily basis. </a:t>
            </a:r>
          </a:p>
          <a:p>
            <a:r>
              <a:rPr lang="en-US" sz="2000" smtClean="0"/>
              <a:t>Authors such as Elsschot start their novels describing ordinary people in ordinary situations but then gradually include mystery and weird coincidences that are parallel to the world/reality. </a:t>
            </a:r>
          </a:p>
          <a:p>
            <a:endParaRPr lang="en-US" sz="2000" smtClean="0"/>
          </a:p>
          <a:p>
            <a:endParaRPr lang="en-US" sz="200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C:\Users\Beautiful\Desktop\GermanNov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609600"/>
            <a:ext cx="4419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 Questions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Wingdings 2" pitchFamily="18" charset="2"/>
              <a:buAutoNum type="arabicPeriod"/>
            </a:pPr>
            <a:r>
              <a:rPr lang="en-US" smtClean="0"/>
              <a:t>What are the two ways Germans greet one another?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en-US" smtClean="0"/>
              <a:t>Besides German and Italian, what other language is spoken in the Italian region?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17 0  C 0.025 0  0.034 -0.01867  0.042 -0.02133  C 0.048 -0.02133  0.059 -0.004  0.064 -0.004  C 0.071 -0.004  0.078 -0.00933  0.091 -0.00933  L 0.1 -0.216  L 0.11 0.03333  L 0.122 0  L 0.132 -0.00933  L 0.156 -0.00133  C 0.167 -0.00533  0.176 -0.02267  0.187 -0.02933  C 0.191 -0.03067  0.2 -0.032  0.206 -0.02933  C 0.212 -0.02667  0.217 -0.008  0.219 -0.00667  C 0.222 -0.00133  0.229 -0.00667  0.233 -0.004  L 0.239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Quiz Answers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Wingdings 2" pitchFamily="18" charset="2"/>
              <a:buAutoNum type="arabicPeriod"/>
            </a:pPr>
            <a:r>
              <a:rPr lang="en-US" smtClean="0"/>
              <a:t>Firm handshake or kiss on both cheeks</a:t>
            </a:r>
          </a:p>
          <a:p>
            <a:pPr marL="514350" indent="-514350">
              <a:buFont typeface="Wingdings 2" pitchFamily="18" charset="2"/>
              <a:buAutoNum type="arabicPeriod"/>
            </a:pPr>
            <a:r>
              <a:rPr lang="en-US" smtClean="0"/>
              <a:t>French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17 0  C 0.025 0  0.034 -0.01867  0.042 -0.02133  C 0.048 -0.02133  0.059 -0.004  0.064 -0.004  C 0.071 -0.004  0.078 -0.00933  0.091 -0.00933  L 0.1 -0.216  L 0.11 0.03333  L 0.122 0  L 0.132 -0.00933  L 0.156 -0.00133  C 0.167 -0.00533  0.176 -0.02267  0.187 -0.02933  C 0.191 -0.03067  0.2 -0.032  0.206 -0.02933  C 0.212 -0.02667  0.217 -0.008  0.219 -0.00667  C 0.222 -0.00133  0.229 -0.00667  0.233 -0.004  L 0.239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160</TotalTime>
  <Words>404</Words>
  <Application>Microsoft Office PowerPoint</Application>
  <PresentationFormat>On-screen Show (4:3)</PresentationFormat>
  <Paragraphs>55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Culture Diversity in German Speaking Countries </vt:lpstr>
      <vt:lpstr>Germany Gestures</vt:lpstr>
      <vt:lpstr>PowerPoint Presentation</vt:lpstr>
      <vt:lpstr>Austria Promote Diversity</vt:lpstr>
      <vt:lpstr>PowerPoint Presentation</vt:lpstr>
      <vt:lpstr>Switzerland Language &amp; Literature</vt:lpstr>
      <vt:lpstr>PowerPoint Presentation</vt:lpstr>
      <vt:lpstr>Quiz Questions</vt:lpstr>
      <vt:lpstr>Quiz Answers</vt:lpstr>
      <vt:lpstr>Sources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 Diversity in German Speaking Countries  “Verbal and non-verbal communications”</dc:title>
  <dc:creator>Beautiful</dc:creator>
  <cp:lastModifiedBy>SCSadmin</cp:lastModifiedBy>
  <cp:revision>10</cp:revision>
  <dcterms:created xsi:type="dcterms:W3CDTF">2011-08-26T13:23:48Z</dcterms:created>
  <dcterms:modified xsi:type="dcterms:W3CDTF">2011-09-02T14:46:45Z</dcterms:modified>
</cp:coreProperties>
</file>